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2" r:id="rId10"/>
    <p:sldId id="275" r:id="rId11"/>
    <p:sldId id="276" r:id="rId12"/>
    <p:sldId id="279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7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4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31324" y="762000"/>
            <a:ext cx="62813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5.4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Indefinite Integrals </a:t>
            </a:r>
            <a:r>
              <a:rPr lang="en-US" sz="4400" b="1" dirty="0">
                <a:solidFill>
                  <a:prstClr val="black"/>
                </a:solidFill>
                <a:latin typeface="Calibri Light" panose="020F0302020204030204"/>
              </a:rPr>
              <a:t>and the</a:t>
            </a:r>
          </a:p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Net Change Theorem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DE8FF5-2DC9-4555-8051-7892B166C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685800"/>
            <a:ext cx="6696075" cy="2343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DEB251-2145-4F09-ADC7-026899139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62" y="3396343"/>
            <a:ext cx="65246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0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79036F-356B-47A5-B693-170A0F733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609600"/>
            <a:ext cx="65436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048CF4-3F58-4020-ADB7-D7955D70A737}"/>
                  </a:ext>
                </a:extLst>
              </p:cNvPr>
              <p:cNvSpPr txBox="1"/>
              <p:nvPr/>
            </p:nvSpPr>
            <p:spPr>
              <a:xfrm>
                <a:off x="1261617" y="609600"/>
                <a:ext cx="6620765" cy="2461315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Important properties of Even and Odd functions</a:t>
                </a:r>
                <a:br>
                  <a:rPr lang="en-US" b="1" dirty="0"/>
                </a:br>
                <a:endParaRPr lang="en-US" b="1" dirty="0"/>
              </a:p>
              <a:p>
                <a:r>
                  <a:rPr lang="en-US" dirty="0"/>
                  <a:t>   Let </a:t>
                </a:r>
                <a:r>
                  <a:rPr lang="en-US" i="1" dirty="0"/>
                  <a:t>a</a:t>
                </a:r>
                <a:r>
                  <a:rPr lang="en-US" dirty="0"/>
                  <a:t> be a positive number,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a continuous function on </a:t>
                </a:r>
                <a:br>
                  <a:rPr lang="en-US" dirty="0"/>
                </a:br>
                <a:r>
                  <a:rPr lang="en-US" dirty="0"/>
                  <a:t>the interval [-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a</a:t>
                </a:r>
                <a:r>
                  <a:rPr lang="en-US" dirty="0"/>
                  <a:t>], then 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 (1)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an </a:t>
                </a:r>
                <a:r>
                  <a:rPr lang="en-US" dirty="0">
                    <a:solidFill>
                      <a:srgbClr val="FF0000"/>
                    </a:solidFill>
                  </a:rPr>
                  <a:t>even</a:t>
                </a:r>
                <a:r>
                  <a:rPr lang="en-US" dirty="0"/>
                  <a:t> function, then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 (2)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is an </a:t>
                </a:r>
                <a:r>
                  <a:rPr lang="en-US" dirty="0">
                    <a:solidFill>
                      <a:srgbClr val="FF0000"/>
                    </a:solidFill>
                  </a:rPr>
                  <a:t>odd</a:t>
                </a:r>
                <a:r>
                  <a:rPr lang="en-US" dirty="0"/>
                  <a:t> function, then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048CF4-3F58-4020-ADB7-D7955D70A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617" y="609600"/>
                <a:ext cx="6620765" cy="2461315"/>
              </a:xfrm>
              <a:prstGeom prst="rect">
                <a:avLst/>
              </a:prstGeom>
              <a:blipFill>
                <a:blip r:embed="rId2"/>
                <a:stretch>
                  <a:fillRect l="-735" t="-985" b="-31034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1F0BF9-200F-420E-A953-17608BCB6DC7}"/>
                  </a:ext>
                </a:extLst>
              </p:cNvPr>
              <p:cNvSpPr txBox="1"/>
              <p:nvPr/>
            </p:nvSpPr>
            <p:spPr>
              <a:xfrm>
                <a:off x="1243032" y="3581400"/>
                <a:ext cx="6214522" cy="2323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Example</a:t>
                </a:r>
              </a:p>
              <a:p>
                <a:r>
                  <a:rPr lang="en-US" dirty="0"/>
                  <a:t>Evaluate the definite integral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1" dirty="0"/>
                  <a:t>Solution:  </a:t>
                </a:r>
                <a:br>
                  <a:rPr lang="en-US" dirty="0"/>
                </a:br>
                <a:r>
                  <a:rPr lang="en-US" dirty="0"/>
                  <a:t>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+4)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−0+2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1F0BF9-200F-420E-A953-17608BCB6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032" y="3581400"/>
                <a:ext cx="6214522" cy="2323713"/>
              </a:xfrm>
              <a:prstGeom prst="rect">
                <a:avLst/>
              </a:prstGeom>
              <a:blipFill>
                <a:blip r:embed="rId3"/>
                <a:stretch>
                  <a:fillRect l="-2453" t="-9449" r="-176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41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7B542C3-13D6-4DCA-913A-C2995931AB20}"/>
              </a:ext>
            </a:extLst>
          </p:cNvPr>
          <p:cNvGrpSpPr/>
          <p:nvPr/>
        </p:nvGrpSpPr>
        <p:grpSpPr>
          <a:xfrm>
            <a:off x="1109662" y="381000"/>
            <a:ext cx="7115175" cy="6772275"/>
            <a:chOff x="1109662" y="381000"/>
            <a:chExt cx="7115175" cy="677227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0FB9B2E-16A5-4360-B2F2-642C56339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9662" y="381000"/>
              <a:ext cx="6924675" cy="342900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166FD3B-1910-4A1E-9733-E2133BCB3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9662" y="4114800"/>
              <a:ext cx="7115175" cy="3038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75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-0.104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7492CE-6A5A-463C-9AC1-B825413E4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8553450" cy="600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6D76B3-214F-429D-B2D2-0F2EF1C0A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1371600"/>
            <a:ext cx="71437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9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4D16F9-42A6-42B8-BE4D-81EC07A18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914400"/>
            <a:ext cx="74295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4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5FFD144-584D-4E6F-B94F-9405FF8E8ED4}"/>
              </a:ext>
            </a:extLst>
          </p:cNvPr>
          <p:cNvGrpSpPr/>
          <p:nvPr/>
        </p:nvGrpSpPr>
        <p:grpSpPr>
          <a:xfrm>
            <a:off x="1143000" y="685800"/>
            <a:ext cx="7181850" cy="5743575"/>
            <a:chOff x="1143000" y="228600"/>
            <a:chExt cx="7181850" cy="574357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365D519-D211-4859-ABC3-D63090F48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228600"/>
              <a:ext cx="7181850" cy="439102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B4FB721-6510-4752-935C-2A97EEAFA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1288" y="4619625"/>
              <a:ext cx="7115175" cy="1352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803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5EC16A-83A7-4327-AC1B-8BC61A4EC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124700" cy="36004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D21BDC-6AEC-4D08-88CB-5C1DF9CAC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083050"/>
            <a:ext cx="2952750" cy="190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5AB1E2-8678-42E4-AE9A-C4F539062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478337"/>
            <a:ext cx="27717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D1D1C5-2565-4295-9996-B22E753AD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7086600" cy="2381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355207-F47A-4708-9C29-F20F59440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140529"/>
            <a:ext cx="71628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0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CE3C43-C124-4E27-B62C-FB040B3FA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71628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7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48E376-8E43-45AB-9162-BDBCB3F95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7" y="533400"/>
            <a:ext cx="72104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3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5025E1-36B6-4869-BAD4-EAE66AD22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64960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5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</Words>
  <Application>Microsoft Office PowerPoint</Application>
  <PresentationFormat>On-screen Show (4:3)</PresentationFormat>
  <Paragraphs>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Lee</dc:creator>
  <cp:lastModifiedBy>Cary Lee</cp:lastModifiedBy>
  <cp:revision>23</cp:revision>
  <dcterms:created xsi:type="dcterms:W3CDTF">2019-06-18T19:06:34Z</dcterms:created>
  <dcterms:modified xsi:type="dcterms:W3CDTF">2019-11-27T19:24:23Z</dcterms:modified>
</cp:coreProperties>
</file>